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88" r:id="rId4"/>
    <p:sldId id="268" r:id="rId5"/>
    <p:sldId id="290" r:id="rId6"/>
    <p:sldId id="291" r:id="rId7"/>
    <p:sldId id="271" r:id="rId8"/>
    <p:sldId id="278" r:id="rId9"/>
    <p:sldId id="282" r:id="rId10"/>
    <p:sldId id="286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3A45"/>
    <a:srgbClr val="595959"/>
    <a:srgbClr val="96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0" y="104"/>
      </p:cViewPr>
      <p:guideLst>
        <p:guide orient="horz" pos="2144"/>
        <p:guide pos="3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78A76-F465-4422-8304-8BE79A57EEFC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83B69-4AD9-44A7-BEAB-CC8BE0F39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1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1CDDB6-9008-4A4D-86C6-F2AA4FBCEC3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1D56A-F01F-4AFC-9D12-BDB59A2FEF7E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CC3E1-EEA2-4BA5-86F7-D56C5CA05DB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07" t="26068" r="13304"/>
          <a:stretch/>
        </p:blipFill>
        <p:spPr>
          <a:xfrm>
            <a:off x="3862754" y="0"/>
            <a:ext cx="8329247" cy="6858000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4903810" y="298393"/>
            <a:ext cx="1832656" cy="6234987"/>
          </a:xfrm>
          <a:custGeom>
            <a:avLst/>
            <a:gdLst>
              <a:gd name="connsiteX0" fmla="*/ 0 w 1713951"/>
              <a:gd name="connsiteY0" fmla="*/ 0 h 5831134"/>
              <a:gd name="connsiteX1" fmla="*/ 241891 w 1713951"/>
              <a:gd name="connsiteY1" fmla="*/ 146952 h 5831134"/>
              <a:gd name="connsiteX2" fmla="*/ 1713951 w 1713951"/>
              <a:gd name="connsiteY2" fmla="*/ 2915567 h 5831134"/>
              <a:gd name="connsiteX3" fmla="*/ 241891 w 1713951"/>
              <a:gd name="connsiteY3" fmla="*/ 5684182 h 5831134"/>
              <a:gd name="connsiteX4" fmla="*/ 0 w 1713951"/>
              <a:gd name="connsiteY4" fmla="*/ 5831134 h 5831134"/>
              <a:gd name="connsiteX5" fmla="*/ 0 w 1713951"/>
              <a:gd name="connsiteY5" fmla="*/ 0 h 583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3951" h="5831134">
                <a:moveTo>
                  <a:pt x="0" y="0"/>
                </a:moveTo>
                <a:lnTo>
                  <a:pt x="241891" y="146952"/>
                </a:lnTo>
                <a:cubicBezTo>
                  <a:pt x="1130027" y="746965"/>
                  <a:pt x="1713951" y="1763075"/>
                  <a:pt x="1713951" y="2915567"/>
                </a:cubicBezTo>
                <a:cubicBezTo>
                  <a:pt x="1713951" y="4068060"/>
                  <a:pt x="1130027" y="5084169"/>
                  <a:pt x="241891" y="5684182"/>
                </a:cubicBezTo>
                <a:lnTo>
                  <a:pt x="0" y="5831134"/>
                </a:lnTo>
                <a:lnTo>
                  <a:pt x="0" y="0"/>
                </a:lnTo>
                <a:close/>
              </a:path>
            </a:pathLst>
          </a:custGeom>
          <a:solidFill>
            <a:srgbClr val="962E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86551" y="726311"/>
            <a:ext cx="7019789" cy="5405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rot="5400000">
            <a:off x="-1501876" y="1493371"/>
            <a:ext cx="6858001" cy="3871259"/>
          </a:xfrm>
          <a:prstGeom prst="rect">
            <a:avLst/>
          </a:prstGeom>
          <a:solidFill>
            <a:srgbClr val="BE3A45"/>
          </a:solidFill>
          <a:ln>
            <a:noFill/>
          </a:ln>
          <a:effectLst>
            <a:outerShdw blurRad="203200" dist="88900" algn="l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5579665" y="4443104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马骁、韦娜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565289" y="4927878"/>
            <a:ext cx="3262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指导老师：孙亚琴、赵银娣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student-with-graduation-cap_57073"/>
          <p:cNvSpPr>
            <a:spLocks noChangeAspect="1"/>
          </p:cNvSpPr>
          <p:nvPr/>
        </p:nvSpPr>
        <p:spPr bwMode="auto">
          <a:xfrm>
            <a:off x="5502724" y="4470868"/>
            <a:ext cx="229863" cy="273671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1026" name="Picture 2" descr="C:\Users\22856\Desktop\校徽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57" b="98253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9" y="2027959"/>
            <a:ext cx="9519889" cy="24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C5225C8-FD8C-3B31-A4B6-23EE76A4F12E}"/>
              </a:ext>
            </a:extLst>
          </p:cNvPr>
          <p:cNvSpPr txBox="1"/>
          <p:nvPr/>
        </p:nvSpPr>
        <p:spPr>
          <a:xfrm>
            <a:off x="5185712" y="2363280"/>
            <a:ext cx="6733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/>
              <a:t>千年舆图</a:t>
            </a:r>
            <a:r>
              <a:rPr lang="en-US" altLang="zh-CN" sz="3600" b="1"/>
              <a:t>——</a:t>
            </a:r>
            <a:r>
              <a:rPr lang="zh-CN" altLang="en-US" sz="3600" b="1"/>
              <a:t>中国历史地理电子地图平台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1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2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F1FB030-F59C-894A-3C3C-3DE8786AB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43" y="2209250"/>
            <a:ext cx="6455913" cy="3424238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290C8D9-CDC5-1927-5FEA-0C7973D1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39" y="2231559"/>
            <a:ext cx="2808272" cy="3379619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9AE6EA9D-4366-017B-696C-137219FDA45C}"/>
              </a:ext>
            </a:extLst>
          </p:cNvPr>
          <p:cNvSpPr txBox="1"/>
          <p:nvPr/>
        </p:nvSpPr>
        <p:spPr>
          <a:xfrm>
            <a:off x="3909646" y="1463958"/>
            <a:ext cx="5152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历史</a:t>
            </a:r>
            <a:r>
              <a:rPr lang="en-US" altLang="zh-CN" sz="2400" b="1"/>
              <a:t>AI</a:t>
            </a:r>
            <a:r>
              <a:rPr lang="zh-CN" altLang="en-US" sz="2400" b="1"/>
              <a:t>界面、提供历史对话机器人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11C3940-1E4C-8531-F7CB-BF82BC41857B}"/>
              </a:ext>
            </a:extLst>
          </p:cNvPr>
          <p:cNvSpPr/>
          <p:nvPr/>
        </p:nvSpPr>
        <p:spPr>
          <a:xfrm>
            <a:off x="169986" y="1131277"/>
            <a:ext cx="5128846" cy="55039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285DA4AF-E931-346D-E586-65BA89553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D2C934-0A6C-7A51-AE8E-0EBFC40B5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" name="矩形 27">
            <a:extLst>
              <a:ext uri="{FF2B5EF4-FFF2-40B4-BE49-F238E27FC236}">
                <a16:creationId xmlns:a16="http://schemas.microsoft.com/office/drawing/2014/main" id="{7B018300-250C-9E88-F250-D3CA30E68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" name="矩形 28">
            <a:extLst>
              <a:ext uri="{FF2B5EF4-FFF2-40B4-BE49-F238E27FC236}">
                <a16:creationId xmlns:a16="http://schemas.microsoft.com/office/drawing/2014/main" id="{EAE8F386-5458-084A-898F-6C411D39E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3270CA-0D9E-1241-820E-C19D4632ADA0}"/>
              </a:ext>
            </a:extLst>
          </p:cNvPr>
          <p:cNvSpPr txBox="1"/>
          <p:nvPr/>
        </p:nvSpPr>
        <p:spPr>
          <a:xfrm>
            <a:off x="335280" y="1307123"/>
            <a:ext cx="34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项目优势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2719A07-CFAC-3155-25BC-2DD84D657EFC}"/>
              </a:ext>
            </a:extLst>
          </p:cNvPr>
          <p:cNvSpPr txBox="1"/>
          <p:nvPr/>
        </p:nvSpPr>
        <p:spPr>
          <a:xfrm>
            <a:off x="335280" y="1822939"/>
            <a:ext cx="4882662" cy="18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具有中国历史特色、弘扬科普历史文化</a:t>
            </a:r>
            <a:endParaRPr lang="en-US" altLang="zh-CN" sz="20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具有良好的系统界面、数据响应速度快</a:t>
            </a:r>
            <a:endParaRPr lang="en-US" altLang="zh-CN" sz="20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开发历史机器人、具有良好的交互体验</a:t>
            </a:r>
            <a:endParaRPr lang="en-US" altLang="zh-CN" sz="20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CA382CA-DFD4-8A82-F8C7-35915CD491B1}"/>
              </a:ext>
            </a:extLst>
          </p:cNvPr>
          <p:cNvSpPr txBox="1"/>
          <p:nvPr/>
        </p:nvSpPr>
        <p:spPr>
          <a:xfrm>
            <a:off x="335280" y="3957935"/>
            <a:ext cx="34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项目不足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1996AF3-7870-948A-0F8B-48647A1D0C0E}"/>
              </a:ext>
            </a:extLst>
          </p:cNvPr>
          <p:cNvSpPr txBox="1"/>
          <p:nvPr/>
        </p:nvSpPr>
        <p:spPr>
          <a:xfrm>
            <a:off x="335280" y="4419600"/>
            <a:ext cx="4882662" cy="185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开发时间短、功能较少</a:t>
            </a:r>
            <a:endParaRPr lang="en-US" altLang="zh-CN" sz="20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历史地理数据难获取、数据单一</a:t>
            </a:r>
            <a:endParaRPr lang="en-US" altLang="zh-CN" sz="200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引入三维场景较少</a:t>
            </a:r>
            <a:endParaRPr lang="en-US" altLang="zh-CN" sz="20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4BDE75-33CE-E1FB-5976-80F74CD61D83}"/>
              </a:ext>
            </a:extLst>
          </p:cNvPr>
          <p:cNvSpPr txBox="1"/>
          <p:nvPr/>
        </p:nvSpPr>
        <p:spPr>
          <a:xfrm>
            <a:off x="5933050" y="1307123"/>
            <a:ext cx="3405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C00000"/>
                </a:solidFill>
              </a:rPr>
              <a:t>未来开发方向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806686C-8552-2BFA-4067-FE1CA6891EB8}"/>
              </a:ext>
            </a:extLst>
          </p:cNvPr>
          <p:cNvSpPr txBox="1"/>
          <p:nvPr/>
        </p:nvSpPr>
        <p:spPr>
          <a:xfrm>
            <a:off x="5933050" y="1962219"/>
            <a:ext cx="5555565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收集历史数据、如黄河变迁、长城沿线、不同朝代边界等</a:t>
            </a:r>
            <a:endParaRPr lang="en-US" altLang="zh-CN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建立历史知识图谱、整合历史人物、事件、时间地点等信息</a:t>
            </a:r>
            <a:endParaRPr lang="en-US" altLang="zh-CN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/>
              <a:t>专题历史地图开发，结合历史事件，以地图动画的形式进行呈现</a:t>
            </a:r>
            <a:endParaRPr lang="en-US" altLang="zh-CN" sz="200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/>
              <a:t>3D</a:t>
            </a:r>
            <a:r>
              <a:rPr lang="zh-CN" altLang="en-US" sz="2000"/>
              <a:t>地图构建，开发</a:t>
            </a:r>
            <a:r>
              <a:rPr lang="en-US" altLang="zh-CN" sz="2000"/>
              <a:t>3D </a:t>
            </a:r>
            <a:r>
              <a:rPr lang="zh-CN" altLang="en-US" sz="2000"/>
              <a:t>特性的历史地图，如三维重建的长城、古城遗址等</a:t>
            </a:r>
            <a:endParaRPr lang="en-US" altLang="zh-CN" sz="200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14ABA4-4118-53A9-0C0E-50046FFE039A}"/>
              </a:ext>
            </a:extLst>
          </p:cNvPr>
          <p:cNvSpPr/>
          <p:nvPr/>
        </p:nvSpPr>
        <p:spPr>
          <a:xfrm>
            <a:off x="5853917" y="1131277"/>
            <a:ext cx="5713828" cy="55039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08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0" y="2425492"/>
            <a:ext cx="12191999" cy="3447737"/>
          </a:xfrm>
          <a:prstGeom prst="rect">
            <a:avLst/>
          </a:prstGeom>
          <a:solidFill>
            <a:srgbClr val="BE3A45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18963" y="3508417"/>
            <a:ext cx="1653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</a:p>
        </p:txBody>
      </p:sp>
      <p:sp>
        <p:nvSpPr>
          <p:cNvPr id="68" name="矩形 67"/>
          <p:cNvSpPr/>
          <p:nvPr/>
        </p:nvSpPr>
        <p:spPr>
          <a:xfrm>
            <a:off x="618963" y="4231139"/>
            <a:ext cx="18000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38747" y="3524201"/>
            <a:ext cx="448843" cy="44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BE3A4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dirty="0">
              <a:solidFill>
                <a:srgbClr val="BE3A4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07427" y="3522258"/>
            <a:ext cx="202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8483699" y="3540106"/>
            <a:ext cx="448843" cy="44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BE3A4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dirty="0">
              <a:solidFill>
                <a:srgbClr val="BE3A4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320473" y="4485146"/>
            <a:ext cx="448843" cy="44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BE3A4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dirty="0">
              <a:solidFill>
                <a:srgbClr val="BE3A4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511607" y="4510030"/>
            <a:ext cx="448843" cy="4488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BE3A45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dirty="0">
              <a:solidFill>
                <a:srgbClr val="BE3A45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23"/>
          <p:cNvSpPr txBox="1"/>
          <p:nvPr/>
        </p:nvSpPr>
        <p:spPr>
          <a:xfrm>
            <a:off x="5907427" y="4480354"/>
            <a:ext cx="202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3"/>
          <p:cNvSpPr txBox="1"/>
          <p:nvPr/>
        </p:nvSpPr>
        <p:spPr>
          <a:xfrm>
            <a:off x="9144935" y="4475886"/>
            <a:ext cx="202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23"/>
          <p:cNvSpPr txBox="1"/>
          <p:nvPr/>
        </p:nvSpPr>
        <p:spPr>
          <a:xfrm>
            <a:off x="9144935" y="3522258"/>
            <a:ext cx="2029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技术介绍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2" grpId="0"/>
      <p:bldP spid="6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34F19966-A714-917E-4EC3-8747A8556D73}"/>
              </a:ext>
            </a:extLst>
          </p:cNvPr>
          <p:cNvSpPr/>
          <p:nvPr/>
        </p:nvSpPr>
        <p:spPr>
          <a:xfrm>
            <a:off x="284211" y="5024514"/>
            <a:ext cx="4292991" cy="1412631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286EFD2-C4CA-44E9-8BB1-F542AF482B9E}"/>
              </a:ext>
            </a:extLst>
          </p:cNvPr>
          <p:cNvSpPr/>
          <p:nvPr/>
        </p:nvSpPr>
        <p:spPr>
          <a:xfrm>
            <a:off x="220393" y="1264504"/>
            <a:ext cx="4292991" cy="1708474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109728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项目简介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1F93C44-BD6F-0FE5-C75F-E2CA87AD1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14" y="1651373"/>
            <a:ext cx="7219007" cy="382544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A6F81D91-C358-1AB2-80C1-2256C2B47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94" y="3377705"/>
            <a:ext cx="4543424" cy="113325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5F6B43B2-7053-9CBA-0D49-4FF8DAEA3C9C}"/>
              </a:ext>
            </a:extLst>
          </p:cNvPr>
          <p:cNvSpPr txBox="1"/>
          <p:nvPr/>
        </p:nvSpPr>
        <p:spPr>
          <a:xfrm>
            <a:off x="308316" y="1365023"/>
            <a:ext cx="40174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800" b="0" i="0" u="none" strike="noStrike" baseline="0">
                <a:latin typeface="宋体" panose="02010600030101010101" pitchFamily="2" charset="-122"/>
                <a:ea typeface="宋体" panose="02010600030101010101" pitchFamily="2" charset="-122"/>
              </a:rPr>
              <a:t>中华上下五千年，中国有着非常悠久的书面文字记录的历史，并且自古代一直有“左图右史”的传统。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然而目前关于历史地理电子地图的平台却很少。</a:t>
            </a:r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F5019DB-0804-1429-A638-F6A00181998E}"/>
              </a:ext>
            </a:extLst>
          </p:cNvPr>
          <p:cNvSpPr txBox="1"/>
          <p:nvPr/>
        </p:nvSpPr>
        <p:spPr>
          <a:xfrm>
            <a:off x="362892" y="5130664"/>
            <a:ext cx="41504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本项目利用历史地理数据、搭建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B/S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架构的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GIS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系统，可视化地理数据、提供历史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解答问题、实现了较为完整的历史地理信息系统。</a:t>
            </a:r>
          </a:p>
        </p:txBody>
      </p:sp>
    </p:spTree>
    <p:extLst>
      <p:ext uri="{BB962C8B-B14F-4D97-AF65-F5344CB8AC3E}">
        <p14:creationId xmlns:p14="http://schemas.microsoft.com/office/powerpoint/2010/main" val="17312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 dir="u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109728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技术介绍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1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2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9B222D7-B380-CE4B-3FCE-9C0524B15D40}"/>
              </a:ext>
            </a:extLst>
          </p:cNvPr>
          <p:cNvGrpSpPr/>
          <p:nvPr/>
        </p:nvGrpSpPr>
        <p:grpSpPr>
          <a:xfrm>
            <a:off x="561976" y="1205304"/>
            <a:ext cx="11124340" cy="4700553"/>
            <a:chOff x="561976" y="1205304"/>
            <a:chExt cx="11124340" cy="470055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3D5BE4A-BDDE-40F8-9862-D455E05C5B6C}"/>
                </a:ext>
              </a:extLst>
            </p:cNvPr>
            <p:cNvGrpSpPr/>
            <p:nvPr/>
          </p:nvGrpSpPr>
          <p:grpSpPr>
            <a:xfrm>
              <a:off x="6566388" y="1205304"/>
              <a:ext cx="5119928" cy="4700553"/>
              <a:chOff x="6033088" y="1194897"/>
              <a:chExt cx="5119928" cy="4700553"/>
            </a:xfrm>
          </p:grpSpPr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8B10020-A198-C324-09B5-280D93762686}"/>
                  </a:ext>
                </a:extLst>
              </p:cNvPr>
              <p:cNvGrpSpPr/>
              <p:nvPr/>
            </p:nvGrpSpPr>
            <p:grpSpPr>
              <a:xfrm>
                <a:off x="6033088" y="1194897"/>
                <a:ext cx="3977266" cy="1180875"/>
                <a:chOff x="6033088" y="1194897"/>
                <a:chExt cx="3977266" cy="1180875"/>
              </a:xfrm>
            </p:grpSpPr>
            <p:cxnSp>
              <p:nvCxnSpPr>
                <p:cNvPr id="235" name="Straight Connector 176"/>
                <p:cNvCxnSpPr/>
                <p:nvPr/>
              </p:nvCxnSpPr>
              <p:spPr>
                <a:xfrm>
                  <a:off x="7040026" y="1811514"/>
                  <a:ext cx="618861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组合 28">
                  <a:extLst>
                    <a:ext uri="{FF2B5EF4-FFF2-40B4-BE49-F238E27FC236}">
                      <a16:creationId xmlns:a16="http://schemas.microsoft.com/office/drawing/2014/main" id="{BE21C0B3-F6E8-E3A9-8620-5A1664C17EC3}"/>
                    </a:ext>
                  </a:extLst>
                </p:cNvPr>
                <p:cNvGrpSpPr/>
                <p:nvPr/>
              </p:nvGrpSpPr>
              <p:grpSpPr>
                <a:xfrm>
                  <a:off x="7358083" y="1194897"/>
                  <a:ext cx="2652271" cy="1180875"/>
                  <a:chOff x="7229100" y="2105958"/>
                  <a:chExt cx="2652271" cy="1180875"/>
                </a:xfrm>
              </p:grpSpPr>
              <p:sp>
                <p:nvSpPr>
                  <p:cNvPr id="54" name="矩形 53"/>
                  <p:cNvSpPr/>
                  <p:nvPr/>
                </p:nvSpPr>
                <p:spPr>
                  <a:xfrm>
                    <a:off x="7885209" y="2440832"/>
                    <a:ext cx="1996162" cy="84600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120000"/>
                      </a:lnSpc>
                      <a:spcBef>
                        <a:spcPct val="20000"/>
                      </a:spcBef>
                    </a:pPr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快速构建前端应用，提供路由、状态管理等组件功能</a:t>
                    </a:r>
                    <a:r>
                      <a:rPr lang="en-US" altLang="zh-CN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.</a:t>
                    </a:r>
                    <a:endParaRPr lang="en-US" altLang="zh-CN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7229100" y="2105958"/>
                    <a:ext cx="1669379" cy="8125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>
                      <a:lnSpc>
                        <a:spcPct val="120000"/>
                      </a:lnSpc>
                      <a:spcBef>
                        <a:spcPct val="20000"/>
                      </a:spcBef>
                    </a:pPr>
                    <a:r>
                      <a:rPr lang="en-US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Vue3.js</a:t>
                    </a:r>
                    <a:endParaRPr lang="zh-CN" altLang="en-US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  <a:p>
                    <a:pPr algn="r">
                      <a:lnSpc>
                        <a:spcPct val="120000"/>
                      </a:lnSpc>
                      <a:spcBef>
                        <a:spcPct val="20000"/>
                      </a:spcBef>
                    </a:pPr>
                    <a:endPara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30" name="图片 29">
                  <a:extLst>
                    <a:ext uri="{FF2B5EF4-FFF2-40B4-BE49-F238E27FC236}">
                      <a16:creationId xmlns:a16="http://schemas.microsoft.com/office/drawing/2014/main" id="{EEBA168D-2F0E-752A-189E-006D9BE545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033088" y="1444792"/>
                  <a:ext cx="903116" cy="867930"/>
                </a:xfrm>
                <a:prstGeom prst="rect">
                  <a:avLst/>
                </a:prstGeom>
              </p:spPr>
            </p:pic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B71C346B-3388-9F0E-38C1-9F02E1EAAA66}"/>
                  </a:ext>
                </a:extLst>
              </p:cNvPr>
              <p:cNvGrpSpPr/>
              <p:nvPr/>
            </p:nvGrpSpPr>
            <p:grpSpPr>
              <a:xfrm>
                <a:off x="6124825" y="3011079"/>
                <a:ext cx="5028191" cy="1356226"/>
                <a:chOff x="6124825" y="3011079"/>
                <a:chExt cx="5028191" cy="1356226"/>
              </a:xfrm>
            </p:grpSpPr>
            <p:grpSp>
              <p:nvGrpSpPr>
                <p:cNvPr id="222" name="Group 67"/>
                <p:cNvGrpSpPr/>
                <p:nvPr/>
              </p:nvGrpSpPr>
              <p:grpSpPr>
                <a:xfrm>
                  <a:off x="6261282" y="3011079"/>
                  <a:ext cx="284591" cy="325547"/>
                  <a:chOff x="-1587" y="3175"/>
                  <a:chExt cx="430212" cy="492125"/>
                </a:xfrm>
                <a:solidFill>
                  <a:schemeClr val="bg1"/>
                </a:solidFill>
              </p:grpSpPr>
              <p:sp>
                <p:nvSpPr>
                  <p:cNvPr id="223" name="Freeform 29"/>
                  <p:cNvSpPr>
                    <a:spLocks noEditPoints="1"/>
                  </p:cNvSpPr>
                  <p:nvPr/>
                </p:nvSpPr>
                <p:spPr bwMode="auto">
                  <a:xfrm>
                    <a:off x="-1587" y="3175"/>
                    <a:ext cx="430212" cy="492125"/>
                  </a:xfrm>
                  <a:custGeom>
                    <a:avLst/>
                    <a:gdLst>
                      <a:gd name="T0" fmla="*/ 112 w 112"/>
                      <a:gd name="T1" fmla="*/ 27 h 128"/>
                      <a:gd name="T2" fmla="*/ 100 w 112"/>
                      <a:gd name="T3" fmla="*/ 16 h 128"/>
                      <a:gd name="T4" fmla="*/ 88 w 112"/>
                      <a:gd name="T5" fmla="*/ 16 h 128"/>
                      <a:gd name="T6" fmla="*/ 88 w 112"/>
                      <a:gd name="T7" fmla="*/ 12 h 128"/>
                      <a:gd name="T8" fmla="*/ 88 w 112"/>
                      <a:gd name="T9" fmla="*/ 12 h 128"/>
                      <a:gd name="T10" fmla="*/ 76 w 112"/>
                      <a:gd name="T11" fmla="*/ 0 h 128"/>
                      <a:gd name="T12" fmla="*/ 36 w 112"/>
                      <a:gd name="T13" fmla="*/ 0 h 128"/>
                      <a:gd name="T14" fmla="*/ 24 w 112"/>
                      <a:gd name="T15" fmla="*/ 12 h 128"/>
                      <a:gd name="T16" fmla="*/ 24 w 112"/>
                      <a:gd name="T17" fmla="*/ 12 h 128"/>
                      <a:gd name="T18" fmla="*/ 24 w 112"/>
                      <a:gd name="T19" fmla="*/ 16 h 128"/>
                      <a:gd name="T20" fmla="*/ 12 w 112"/>
                      <a:gd name="T21" fmla="*/ 16 h 128"/>
                      <a:gd name="T22" fmla="*/ 0 w 112"/>
                      <a:gd name="T23" fmla="*/ 27 h 128"/>
                      <a:gd name="T24" fmla="*/ 0 w 112"/>
                      <a:gd name="T25" fmla="*/ 27 h 128"/>
                      <a:gd name="T26" fmla="*/ 0 w 112"/>
                      <a:gd name="T27" fmla="*/ 32 h 128"/>
                      <a:gd name="T28" fmla="*/ 0 w 112"/>
                      <a:gd name="T29" fmla="*/ 36 h 128"/>
                      <a:gd name="T30" fmla="*/ 8 w 112"/>
                      <a:gd name="T31" fmla="*/ 44 h 128"/>
                      <a:gd name="T32" fmla="*/ 8 w 112"/>
                      <a:gd name="T33" fmla="*/ 44 h 128"/>
                      <a:gd name="T34" fmla="*/ 8 w 112"/>
                      <a:gd name="T35" fmla="*/ 112 h 128"/>
                      <a:gd name="T36" fmla="*/ 24 w 112"/>
                      <a:gd name="T37" fmla="*/ 128 h 128"/>
                      <a:gd name="T38" fmla="*/ 88 w 112"/>
                      <a:gd name="T39" fmla="*/ 128 h 128"/>
                      <a:gd name="T40" fmla="*/ 104 w 112"/>
                      <a:gd name="T41" fmla="*/ 112 h 128"/>
                      <a:gd name="T42" fmla="*/ 104 w 112"/>
                      <a:gd name="T43" fmla="*/ 44 h 128"/>
                      <a:gd name="T44" fmla="*/ 104 w 112"/>
                      <a:gd name="T45" fmla="*/ 44 h 128"/>
                      <a:gd name="T46" fmla="*/ 112 w 112"/>
                      <a:gd name="T47" fmla="*/ 36 h 128"/>
                      <a:gd name="T48" fmla="*/ 112 w 112"/>
                      <a:gd name="T49" fmla="*/ 32 h 128"/>
                      <a:gd name="T50" fmla="*/ 112 w 112"/>
                      <a:gd name="T51" fmla="*/ 27 h 128"/>
                      <a:gd name="T52" fmla="*/ 32 w 112"/>
                      <a:gd name="T53" fmla="*/ 12 h 128"/>
                      <a:gd name="T54" fmla="*/ 36 w 112"/>
                      <a:gd name="T55" fmla="*/ 8 h 128"/>
                      <a:gd name="T56" fmla="*/ 76 w 112"/>
                      <a:gd name="T57" fmla="*/ 8 h 128"/>
                      <a:gd name="T58" fmla="*/ 80 w 112"/>
                      <a:gd name="T59" fmla="*/ 12 h 128"/>
                      <a:gd name="T60" fmla="*/ 80 w 112"/>
                      <a:gd name="T61" fmla="*/ 16 h 128"/>
                      <a:gd name="T62" fmla="*/ 32 w 112"/>
                      <a:gd name="T63" fmla="*/ 16 h 128"/>
                      <a:gd name="T64" fmla="*/ 32 w 112"/>
                      <a:gd name="T65" fmla="*/ 12 h 128"/>
                      <a:gd name="T66" fmla="*/ 96 w 112"/>
                      <a:gd name="T67" fmla="*/ 112 h 128"/>
                      <a:gd name="T68" fmla="*/ 88 w 112"/>
                      <a:gd name="T69" fmla="*/ 120 h 128"/>
                      <a:gd name="T70" fmla="*/ 24 w 112"/>
                      <a:gd name="T71" fmla="*/ 120 h 128"/>
                      <a:gd name="T72" fmla="*/ 16 w 112"/>
                      <a:gd name="T73" fmla="*/ 112 h 128"/>
                      <a:gd name="T74" fmla="*/ 16 w 112"/>
                      <a:gd name="T75" fmla="*/ 44 h 128"/>
                      <a:gd name="T76" fmla="*/ 96 w 112"/>
                      <a:gd name="T77" fmla="*/ 44 h 128"/>
                      <a:gd name="T78" fmla="*/ 96 w 112"/>
                      <a:gd name="T79" fmla="*/ 112 h 128"/>
                      <a:gd name="T80" fmla="*/ 104 w 112"/>
                      <a:gd name="T81" fmla="*/ 32 h 128"/>
                      <a:gd name="T82" fmla="*/ 104 w 112"/>
                      <a:gd name="T83" fmla="*/ 36 h 128"/>
                      <a:gd name="T84" fmla="*/ 8 w 112"/>
                      <a:gd name="T85" fmla="*/ 36 h 128"/>
                      <a:gd name="T86" fmla="*/ 8 w 112"/>
                      <a:gd name="T87" fmla="*/ 32 h 128"/>
                      <a:gd name="T88" fmla="*/ 8 w 112"/>
                      <a:gd name="T89" fmla="*/ 28 h 128"/>
                      <a:gd name="T90" fmla="*/ 12 w 112"/>
                      <a:gd name="T91" fmla="*/ 24 h 128"/>
                      <a:gd name="T92" fmla="*/ 100 w 112"/>
                      <a:gd name="T93" fmla="*/ 24 h 128"/>
                      <a:gd name="T94" fmla="*/ 104 w 112"/>
                      <a:gd name="T95" fmla="*/ 28 h 128"/>
                      <a:gd name="T96" fmla="*/ 104 w 112"/>
                      <a:gd name="T97" fmla="*/ 32 h 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112" h="128">
                        <a:moveTo>
                          <a:pt x="112" y="27"/>
                        </a:moveTo>
                        <a:cubicBezTo>
                          <a:pt x="112" y="21"/>
                          <a:pt x="106" y="16"/>
                          <a:pt x="100" y="16"/>
                        </a:cubicBezTo>
                        <a:cubicBezTo>
                          <a:pt x="88" y="16"/>
                          <a:pt x="88" y="16"/>
                          <a:pt x="88" y="16"/>
                        </a:cubicBezTo>
                        <a:cubicBezTo>
                          <a:pt x="88" y="12"/>
                          <a:pt x="88" y="12"/>
                          <a:pt x="88" y="12"/>
                        </a:cubicBezTo>
                        <a:cubicBezTo>
                          <a:pt x="88" y="12"/>
                          <a:pt x="88" y="12"/>
                          <a:pt x="88" y="12"/>
                        </a:cubicBezTo>
                        <a:cubicBezTo>
                          <a:pt x="88" y="5"/>
                          <a:pt x="83" y="0"/>
                          <a:pt x="76" y="0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29" y="0"/>
                          <a:pt x="24" y="5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12" y="16"/>
                          <a:pt x="12" y="16"/>
                          <a:pt x="12" y="16"/>
                        </a:cubicBezTo>
                        <a:cubicBezTo>
                          <a:pt x="6" y="16"/>
                          <a:pt x="0" y="21"/>
                          <a:pt x="0" y="27"/>
                        </a:cubicBezTo>
                        <a:cubicBezTo>
                          <a:pt x="0" y="27"/>
                          <a:pt x="0" y="27"/>
                          <a:pt x="0" y="27"/>
                        </a:cubicBezTo>
                        <a:cubicBezTo>
                          <a:pt x="0" y="32"/>
                          <a:pt x="0" y="32"/>
                          <a:pt x="0" y="32"/>
                        </a:cubicBezTo>
                        <a:cubicBezTo>
                          <a:pt x="0" y="36"/>
                          <a:pt x="0" y="36"/>
                          <a:pt x="0" y="36"/>
                        </a:cubicBezTo>
                        <a:cubicBezTo>
                          <a:pt x="0" y="40"/>
                          <a:pt x="4" y="44"/>
                          <a:pt x="8" y="44"/>
                        </a:cubicBezTo>
                        <a:cubicBezTo>
                          <a:pt x="8" y="44"/>
                          <a:pt x="8" y="44"/>
                          <a:pt x="8" y="44"/>
                        </a:cubicBezTo>
                        <a:cubicBezTo>
                          <a:pt x="8" y="112"/>
                          <a:pt x="8" y="112"/>
                          <a:pt x="8" y="112"/>
                        </a:cubicBezTo>
                        <a:cubicBezTo>
                          <a:pt x="8" y="121"/>
                          <a:pt x="15" y="128"/>
                          <a:pt x="24" y="128"/>
                        </a:cubicBezTo>
                        <a:cubicBezTo>
                          <a:pt x="88" y="128"/>
                          <a:pt x="88" y="128"/>
                          <a:pt x="88" y="128"/>
                        </a:cubicBezTo>
                        <a:cubicBezTo>
                          <a:pt x="97" y="128"/>
                          <a:pt x="104" y="121"/>
                          <a:pt x="104" y="112"/>
                        </a:cubicBezTo>
                        <a:cubicBezTo>
                          <a:pt x="104" y="44"/>
                          <a:pt x="104" y="44"/>
                          <a:pt x="104" y="44"/>
                        </a:cubicBezTo>
                        <a:cubicBezTo>
                          <a:pt x="104" y="44"/>
                          <a:pt x="104" y="44"/>
                          <a:pt x="104" y="44"/>
                        </a:cubicBezTo>
                        <a:cubicBezTo>
                          <a:pt x="108" y="44"/>
                          <a:pt x="112" y="40"/>
                          <a:pt x="112" y="36"/>
                        </a:cubicBezTo>
                        <a:cubicBezTo>
                          <a:pt x="112" y="32"/>
                          <a:pt x="112" y="32"/>
                          <a:pt x="112" y="32"/>
                        </a:cubicBezTo>
                        <a:cubicBezTo>
                          <a:pt x="112" y="27"/>
                          <a:pt x="112" y="27"/>
                          <a:pt x="112" y="27"/>
                        </a:cubicBezTo>
                        <a:close/>
                        <a:moveTo>
                          <a:pt x="32" y="12"/>
                        </a:moveTo>
                        <a:cubicBezTo>
                          <a:pt x="32" y="10"/>
                          <a:pt x="34" y="8"/>
                          <a:pt x="36" y="8"/>
                        </a:cubicBezTo>
                        <a:cubicBezTo>
                          <a:pt x="76" y="8"/>
                          <a:pt x="76" y="8"/>
                          <a:pt x="76" y="8"/>
                        </a:cubicBezTo>
                        <a:cubicBezTo>
                          <a:pt x="78" y="8"/>
                          <a:pt x="80" y="10"/>
                          <a:pt x="80" y="12"/>
                        </a:cubicBezTo>
                        <a:cubicBezTo>
                          <a:pt x="80" y="16"/>
                          <a:pt x="80" y="16"/>
                          <a:pt x="80" y="16"/>
                        </a:cubicBezTo>
                        <a:cubicBezTo>
                          <a:pt x="32" y="16"/>
                          <a:pt x="32" y="16"/>
                          <a:pt x="32" y="16"/>
                        </a:cubicBezTo>
                        <a:lnTo>
                          <a:pt x="32" y="12"/>
                        </a:lnTo>
                        <a:close/>
                        <a:moveTo>
                          <a:pt x="96" y="112"/>
                        </a:moveTo>
                        <a:cubicBezTo>
                          <a:pt x="96" y="116"/>
                          <a:pt x="92" y="120"/>
                          <a:pt x="88" y="120"/>
                        </a:cubicBezTo>
                        <a:cubicBezTo>
                          <a:pt x="24" y="120"/>
                          <a:pt x="24" y="120"/>
                          <a:pt x="24" y="120"/>
                        </a:cubicBezTo>
                        <a:cubicBezTo>
                          <a:pt x="20" y="120"/>
                          <a:pt x="16" y="116"/>
                          <a:pt x="16" y="112"/>
                        </a:cubicBezTo>
                        <a:cubicBezTo>
                          <a:pt x="16" y="44"/>
                          <a:pt x="16" y="44"/>
                          <a:pt x="16" y="44"/>
                        </a:cubicBezTo>
                        <a:cubicBezTo>
                          <a:pt x="96" y="44"/>
                          <a:pt x="96" y="44"/>
                          <a:pt x="96" y="44"/>
                        </a:cubicBezTo>
                        <a:lnTo>
                          <a:pt x="96" y="112"/>
                        </a:lnTo>
                        <a:close/>
                        <a:moveTo>
                          <a:pt x="104" y="32"/>
                        </a:moveTo>
                        <a:cubicBezTo>
                          <a:pt x="104" y="36"/>
                          <a:pt x="104" y="36"/>
                          <a:pt x="104" y="36"/>
                        </a:cubicBezTo>
                        <a:cubicBezTo>
                          <a:pt x="8" y="36"/>
                          <a:pt x="8" y="36"/>
                          <a:pt x="8" y="36"/>
                        </a:cubicBezTo>
                        <a:cubicBezTo>
                          <a:pt x="8" y="32"/>
                          <a:pt x="8" y="32"/>
                          <a:pt x="8" y="32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6"/>
                          <a:pt x="10" y="24"/>
                          <a:pt x="12" y="24"/>
                        </a:cubicBezTo>
                        <a:cubicBezTo>
                          <a:pt x="100" y="24"/>
                          <a:pt x="100" y="24"/>
                          <a:pt x="100" y="24"/>
                        </a:cubicBezTo>
                        <a:cubicBezTo>
                          <a:pt x="102" y="24"/>
                          <a:pt x="104" y="26"/>
                          <a:pt x="104" y="28"/>
                        </a:cubicBezTo>
                        <a:lnTo>
                          <a:pt x="104" y="3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224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90488" y="203200"/>
                    <a:ext cx="61912" cy="230188"/>
                  </a:xfrm>
                  <a:custGeom>
                    <a:avLst/>
                    <a:gdLst>
                      <a:gd name="T0" fmla="*/ 4 w 16"/>
                      <a:gd name="T1" fmla="*/ 60 h 60"/>
                      <a:gd name="T2" fmla="*/ 12 w 16"/>
                      <a:gd name="T3" fmla="*/ 60 h 60"/>
                      <a:gd name="T4" fmla="*/ 16 w 16"/>
                      <a:gd name="T5" fmla="*/ 56 h 60"/>
                      <a:gd name="T6" fmla="*/ 16 w 16"/>
                      <a:gd name="T7" fmla="*/ 4 h 60"/>
                      <a:gd name="T8" fmla="*/ 12 w 16"/>
                      <a:gd name="T9" fmla="*/ 0 h 60"/>
                      <a:gd name="T10" fmla="*/ 4 w 16"/>
                      <a:gd name="T11" fmla="*/ 0 h 60"/>
                      <a:gd name="T12" fmla="*/ 0 w 16"/>
                      <a:gd name="T13" fmla="*/ 4 h 60"/>
                      <a:gd name="T14" fmla="*/ 0 w 16"/>
                      <a:gd name="T15" fmla="*/ 56 h 60"/>
                      <a:gd name="T16" fmla="*/ 4 w 16"/>
                      <a:gd name="T17" fmla="*/ 60 h 60"/>
                      <a:gd name="T18" fmla="*/ 4 w 16"/>
                      <a:gd name="T19" fmla="*/ 4 h 60"/>
                      <a:gd name="T20" fmla="*/ 12 w 16"/>
                      <a:gd name="T21" fmla="*/ 4 h 60"/>
                      <a:gd name="T22" fmla="*/ 12 w 16"/>
                      <a:gd name="T23" fmla="*/ 56 h 60"/>
                      <a:gd name="T24" fmla="*/ 4 w 16"/>
                      <a:gd name="T25" fmla="*/ 56 h 60"/>
                      <a:gd name="T26" fmla="*/ 4 w 16"/>
                      <a:gd name="T27" fmla="*/ 4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" h="60">
                        <a:moveTo>
                          <a:pt x="4" y="60"/>
                        </a:moveTo>
                        <a:cubicBezTo>
                          <a:pt x="12" y="60"/>
                          <a:pt x="12" y="60"/>
                          <a:pt x="12" y="60"/>
                        </a:cubicBezTo>
                        <a:cubicBezTo>
                          <a:pt x="14" y="60"/>
                          <a:pt x="16" y="58"/>
                          <a:pt x="16" y="56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2"/>
                          <a:pt x="14" y="0"/>
                          <a:pt x="12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8"/>
                          <a:pt x="2" y="60"/>
                          <a:pt x="4" y="60"/>
                        </a:cubicBezTo>
                        <a:close/>
                        <a:moveTo>
                          <a:pt x="4" y="4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2" y="56"/>
                          <a:pt x="12" y="56"/>
                          <a:pt x="12" y="56"/>
                        </a:cubicBezTo>
                        <a:cubicBezTo>
                          <a:pt x="4" y="56"/>
                          <a:pt x="4" y="56"/>
                          <a:pt x="4" y="56"/>
                        </a:cubicBezTo>
                        <a:lnTo>
                          <a:pt x="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225" name="Freeform 31"/>
                  <p:cNvSpPr>
                    <a:spLocks noEditPoints="1"/>
                  </p:cNvSpPr>
                  <p:nvPr/>
                </p:nvSpPr>
                <p:spPr bwMode="auto">
                  <a:xfrm>
                    <a:off x="182563" y="203200"/>
                    <a:ext cx="61912" cy="230188"/>
                  </a:xfrm>
                  <a:custGeom>
                    <a:avLst/>
                    <a:gdLst>
                      <a:gd name="T0" fmla="*/ 4 w 16"/>
                      <a:gd name="T1" fmla="*/ 60 h 60"/>
                      <a:gd name="T2" fmla="*/ 12 w 16"/>
                      <a:gd name="T3" fmla="*/ 60 h 60"/>
                      <a:gd name="T4" fmla="*/ 16 w 16"/>
                      <a:gd name="T5" fmla="*/ 56 h 60"/>
                      <a:gd name="T6" fmla="*/ 16 w 16"/>
                      <a:gd name="T7" fmla="*/ 4 h 60"/>
                      <a:gd name="T8" fmla="*/ 12 w 16"/>
                      <a:gd name="T9" fmla="*/ 0 h 60"/>
                      <a:gd name="T10" fmla="*/ 4 w 16"/>
                      <a:gd name="T11" fmla="*/ 0 h 60"/>
                      <a:gd name="T12" fmla="*/ 0 w 16"/>
                      <a:gd name="T13" fmla="*/ 4 h 60"/>
                      <a:gd name="T14" fmla="*/ 0 w 16"/>
                      <a:gd name="T15" fmla="*/ 56 h 60"/>
                      <a:gd name="T16" fmla="*/ 4 w 16"/>
                      <a:gd name="T17" fmla="*/ 60 h 60"/>
                      <a:gd name="T18" fmla="*/ 4 w 16"/>
                      <a:gd name="T19" fmla="*/ 4 h 60"/>
                      <a:gd name="T20" fmla="*/ 12 w 16"/>
                      <a:gd name="T21" fmla="*/ 4 h 60"/>
                      <a:gd name="T22" fmla="*/ 12 w 16"/>
                      <a:gd name="T23" fmla="*/ 56 h 60"/>
                      <a:gd name="T24" fmla="*/ 4 w 16"/>
                      <a:gd name="T25" fmla="*/ 56 h 60"/>
                      <a:gd name="T26" fmla="*/ 4 w 16"/>
                      <a:gd name="T27" fmla="*/ 4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" h="60">
                        <a:moveTo>
                          <a:pt x="4" y="60"/>
                        </a:moveTo>
                        <a:cubicBezTo>
                          <a:pt x="12" y="60"/>
                          <a:pt x="12" y="60"/>
                          <a:pt x="12" y="60"/>
                        </a:cubicBezTo>
                        <a:cubicBezTo>
                          <a:pt x="14" y="60"/>
                          <a:pt x="16" y="58"/>
                          <a:pt x="16" y="56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2"/>
                          <a:pt x="14" y="0"/>
                          <a:pt x="12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8"/>
                          <a:pt x="2" y="60"/>
                          <a:pt x="4" y="60"/>
                        </a:cubicBezTo>
                        <a:close/>
                        <a:moveTo>
                          <a:pt x="4" y="4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2" y="56"/>
                          <a:pt x="12" y="56"/>
                          <a:pt x="12" y="56"/>
                        </a:cubicBezTo>
                        <a:cubicBezTo>
                          <a:pt x="4" y="56"/>
                          <a:pt x="4" y="56"/>
                          <a:pt x="4" y="56"/>
                        </a:cubicBezTo>
                        <a:lnTo>
                          <a:pt x="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  <p:sp>
                <p:nvSpPr>
                  <p:cNvPr id="226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274638" y="203200"/>
                    <a:ext cx="61912" cy="230188"/>
                  </a:xfrm>
                  <a:custGeom>
                    <a:avLst/>
                    <a:gdLst>
                      <a:gd name="T0" fmla="*/ 4 w 16"/>
                      <a:gd name="T1" fmla="*/ 60 h 60"/>
                      <a:gd name="T2" fmla="*/ 12 w 16"/>
                      <a:gd name="T3" fmla="*/ 60 h 60"/>
                      <a:gd name="T4" fmla="*/ 16 w 16"/>
                      <a:gd name="T5" fmla="*/ 56 h 60"/>
                      <a:gd name="T6" fmla="*/ 16 w 16"/>
                      <a:gd name="T7" fmla="*/ 4 h 60"/>
                      <a:gd name="T8" fmla="*/ 12 w 16"/>
                      <a:gd name="T9" fmla="*/ 0 h 60"/>
                      <a:gd name="T10" fmla="*/ 4 w 16"/>
                      <a:gd name="T11" fmla="*/ 0 h 60"/>
                      <a:gd name="T12" fmla="*/ 0 w 16"/>
                      <a:gd name="T13" fmla="*/ 4 h 60"/>
                      <a:gd name="T14" fmla="*/ 0 w 16"/>
                      <a:gd name="T15" fmla="*/ 56 h 60"/>
                      <a:gd name="T16" fmla="*/ 4 w 16"/>
                      <a:gd name="T17" fmla="*/ 60 h 60"/>
                      <a:gd name="T18" fmla="*/ 4 w 16"/>
                      <a:gd name="T19" fmla="*/ 4 h 60"/>
                      <a:gd name="T20" fmla="*/ 12 w 16"/>
                      <a:gd name="T21" fmla="*/ 4 h 60"/>
                      <a:gd name="T22" fmla="*/ 12 w 16"/>
                      <a:gd name="T23" fmla="*/ 56 h 60"/>
                      <a:gd name="T24" fmla="*/ 4 w 16"/>
                      <a:gd name="T25" fmla="*/ 56 h 60"/>
                      <a:gd name="T26" fmla="*/ 4 w 16"/>
                      <a:gd name="T27" fmla="*/ 4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6" h="60">
                        <a:moveTo>
                          <a:pt x="4" y="60"/>
                        </a:moveTo>
                        <a:cubicBezTo>
                          <a:pt x="12" y="60"/>
                          <a:pt x="12" y="60"/>
                          <a:pt x="12" y="60"/>
                        </a:cubicBezTo>
                        <a:cubicBezTo>
                          <a:pt x="14" y="60"/>
                          <a:pt x="16" y="58"/>
                          <a:pt x="16" y="56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2"/>
                          <a:pt x="14" y="0"/>
                          <a:pt x="12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2" y="0"/>
                          <a:pt x="0" y="2"/>
                          <a:pt x="0" y="4"/>
                        </a:cubicBezTo>
                        <a:cubicBezTo>
                          <a:pt x="0" y="56"/>
                          <a:pt x="0" y="56"/>
                          <a:pt x="0" y="56"/>
                        </a:cubicBezTo>
                        <a:cubicBezTo>
                          <a:pt x="0" y="58"/>
                          <a:pt x="2" y="60"/>
                          <a:pt x="4" y="60"/>
                        </a:cubicBezTo>
                        <a:close/>
                        <a:moveTo>
                          <a:pt x="4" y="4"/>
                        </a:moveTo>
                        <a:cubicBezTo>
                          <a:pt x="12" y="4"/>
                          <a:pt x="12" y="4"/>
                          <a:pt x="12" y="4"/>
                        </a:cubicBezTo>
                        <a:cubicBezTo>
                          <a:pt x="12" y="56"/>
                          <a:pt x="12" y="56"/>
                          <a:pt x="12" y="56"/>
                        </a:cubicBezTo>
                        <a:cubicBezTo>
                          <a:pt x="4" y="56"/>
                          <a:pt x="4" y="56"/>
                          <a:pt x="4" y="56"/>
                        </a:cubicBezTo>
                        <a:lnTo>
                          <a:pt x="4" y="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id-ID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华文细黑" panose="02010600040101010101" pitchFamily="2" charset="-122"/>
                      <a:ea typeface="华文细黑" panose="02010600040101010101" pitchFamily="2" charset="-122"/>
                    </a:endParaRPr>
                  </a:p>
                </p:txBody>
              </p:sp>
            </p:grpSp>
            <p:pic>
              <p:nvPicPr>
                <p:cNvPr id="14" name="图片 13">
                  <a:extLst>
                    <a:ext uri="{FF2B5EF4-FFF2-40B4-BE49-F238E27FC236}">
                      <a16:creationId xmlns:a16="http://schemas.microsoft.com/office/drawing/2014/main" id="{BC86FA73-60EA-F0FA-3910-C76A6D0BAE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24825" y="3086353"/>
                  <a:ext cx="1835764" cy="609013"/>
                </a:xfrm>
                <a:prstGeom prst="rect">
                  <a:avLst/>
                </a:prstGeom>
              </p:spPr>
            </p:pic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1D32E150-62CE-09A4-BB5B-79B1402A0567}"/>
                    </a:ext>
                  </a:extLst>
                </p:cNvPr>
                <p:cNvGrpSpPr/>
                <p:nvPr/>
              </p:nvGrpSpPr>
              <p:grpSpPr>
                <a:xfrm>
                  <a:off x="8119041" y="3207594"/>
                  <a:ext cx="3033975" cy="1159711"/>
                  <a:chOff x="8294888" y="3231049"/>
                  <a:chExt cx="3033975" cy="1159711"/>
                </a:xfrm>
              </p:grpSpPr>
              <p:cxnSp>
                <p:nvCxnSpPr>
                  <p:cNvPr id="243" name="Straight Connector 176"/>
                  <p:cNvCxnSpPr>
                    <a:cxnSpLocks/>
                  </p:cNvCxnSpPr>
                  <p:nvPr/>
                </p:nvCxnSpPr>
                <p:spPr>
                  <a:xfrm flipV="1">
                    <a:off x="8294888" y="3402295"/>
                    <a:ext cx="560992" cy="1202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文本框 54"/>
                  <p:cNvSpPr txBox="1"/>
                  <p:nvPr/>
                </p:nvSpPr>
                <p:spPr>
                  <a:xfrm>
                    <a:off x="9016054" y="3231049"/>
                    <a:ext cx="1669379" cy="396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>
                      <a:lnSpc>
                        <a:spcPct val="120000"/>
                      </a:lnSpc>
                      <a:spcBef>
                        <a:spcPct val="20000"/>
                      </a:spcBef>
                    </a:pPr>
                    <a:r>
                      <a:rPr lang="en-US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Springboot3</a:t>
                    </a:r>
                    <a:endPara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25" name="文本框 24">
                    <a:extLst>
                      <a:ext uri="{FF2B5EF4-FFF2-40B4-BE49-F238E27FC236}">
                        <a16:creationId xmlns:a16="http://schemas.microsoft.com/office/drawing/2014/main" id="{987E0B02-CB3E-D257-8B18-567A07EE5569}"/>
                      </a:ext>
                    </a:extLst>
                  </p:cNvPr>
                  <p:cNvSpPr txBox="1"/>
                  <p:nvPr/>
                </p:nvSpPr>
                <p:spPr>
                  <a:xfrm>
                    <a:off x="8926218" y="3652096"/>
                    <a:ext cx="240264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基于</a:t>
                    </a:r>
                    <a:r>
                      <a:rPr lang="en-US" altLang="zh-CN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Java</a:t>
                    </a:r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构建后端应用，处理空间地理数据、提供数据接口。</a:t>
                    </a:r>
                  </a:p>
                </p:txBody>
              </p:sp>
            </p:grp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19D7E8E8-35C4-6710-78E7-5493FB61F971}"/>
                  </a:ext>
                </a:extLst>
              </p:cNvPr>
              <p:cNvGrpSpPr/>
              <p:nvPr/>
            </p:nvGrpSpPr>
            <p:grpSpPr>
              <a:xfrm>
                <a:off x="6124825" y="4708693"/>
                <a:ext cx="4557755" cy="1186757"/>
                <a:chOff x="6124825" y="4708693"/>
                <a:chExt cx="4557755" cy="1186757"/>
              </a:xfrm>
            </p:grpSpPr>
            <p:pic>
              <p:nvPicPr>
                <p:cNvPr id="7" name="图片 6">
                  <a:extLst>
                    <a:ext uri="{FF2B5EF4-FFF2-40B4-BE49-F238E27FC236}">
                      <a16:creationId xmlns:a16="http://schemas.microsoft.com/office/drawing/2014/main" id="{71C49978-6B75-0D0D-F7F3-DC7A7ED94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24825" y="4725164"/>
                  <a:ext cx="1314618" cy="998302"/>
                </a:xfrm>
                <a:prstGeom prst="rect">
                  <a:avLst/>
                </a:prstGeom>
              </p:spPr>
            </p:pic>
            <p:grpSp>
              <p:nvGrpSpPr>
                <p:cNvPr id="13" name="组合 12">
                  <a:extLst>
                    <a:ext uri="{FF2B5EF4-FFF2-40B4-BE49-F238E27FC236}">
                      <a16:creationId xmlns:a16="http://schemas.microsoft.com/office/drawing/2014/main" id="{457F8C9C-031D-9579-4140-5D2C727F3AD3}"/>
                    </a:ext>
                  </a:extLst>
                </p:cNvPr>
                <p:cNvGrpSpPr/>
                <p:nvPr/>
              </p:nvGrpSpPr>
              <p:grpSpPr>
                <a:xfrm>
                  <a:off x="7648605" y="4708693"/>
                  <a:ext cx="3033975" cy="1186757"/>
                  <a:chOff x="8290743" y="3211923"/>
                  <a:chExt cx="3033975" cy="1186757"/>
                </a:xfrm>
              </p:grpSpPr>
              <p:cxnSp>
                <p:nvCxnSpPr>
                  <p:cNvPr id="8" name="Straight Connector 176">
                    <a:extLst>
                      <a:ext uri="{FF2B5EF4-FFF2-40B4-BE49-F238E27FC236}">
                        <a16:creationId xmlns:a16="http://schemas.microsoft.com/office/drawing/2014/main" id="{5F147B2B-1AAC-DA89-E46F-39E82F09A8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90743" y="3410215"/>
                    <a:ext cx="560992" cy="12020"/>
                  </a:xfrm>
                  <a:prstGeom prst="line">
                    <a:avLst/>
                  </a:prstGeom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dash"/>
                    <a:tailEnd type="oval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" name="文本框 54">
                    <a:extLst>
                      <a:ext uri="{FF2B5EF4-FFF2-40B4-BE49-F238E27FC236}">
                        <a16:creationId xmlns:a16="http://schemas.microsoft.com/office/drawing/2014/main" id="{E8C1BA8A-47BE-D76B-EDC7-14D169883ABC}"/>
                      </a:ext>
                    </a:extLst>
                  </p:cNvPr>
                  <p:cNvSpPr txBox="1"/>
                  <p:nvPr/>
                </p:nvSpPr>
                <p:spPr>
                  <a:xfrm>
                    <a:off x="8705005" y="3211923"/>
                    <a:ext cx="1669379" cy="3965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r">
                      <a:lnSpc>
                        <a:spcPct val="120000"/>
                      </a:lnSpc>
                      <a:spcBef>
                        <a:spcPct val="20000"/>
                      </a:spcBef>
                    </a:pPr>
                    <a:r>
                      <a:rPr lang="en-US" altLang="zh-CN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Arial" panose="020B0604020202020204" pitchFamily="34" charset="0"/>
                      </a:rPr>
                      <a:t>Postgresql</a:t>
                    </a:r>
                    <a:endParaRPr lang="en-US" altLang="zh-CN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16" name="文本框 15">
                    <a:extLst>
                      <a:ext uri="{FF2B5EF4-FFF2-40B4-BE49-F238E27FC236}">
                        <a16:creationId xmlns:a16="http://schemas.microsoft.com/office/drawing/2014/main" id="{74B30FFD-30C4-6235-6519-D5093DD1A927}"/>
                      </a:ext>
                    </a:extLst>
                  </p:cNvPr>
                  <p:cNvSpPr txBox="1"/>
                  <p:nvPr/>
                </p:nvSpPr>
                <p:spPr>
                  <a:xfrm>
                    <a:off x="8922073" y="3660016"/>
                    <a:ext cx="240264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利用</a:t>
                    </a:r>
                    <a:r>
                      <a:rPr lang="en-US" altLang="zh-CN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Postgis</a:t>
                    </a:r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拓展存储点、线、面等特殊数据类型、开发</a:t>
                    </a:r>
                    <a:r>
                      <a:rPr lang="en-US" altLang="zh-CN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GIS</a:t>
                    </a:r>
                    <a:r>
                      <a:rPr lang="zh-CN" altLang="en-US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系统必备数据库</a:t>
                    </a:r>
                  </a:p>
                </p:txBody>
              </p:sp>
            </p:grpSp>
          </p:grp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18318D8B-D929-10A2-700E-DAC489B6EFDD}"/>
                </a:ext>
              </a:extLst>
            </p:cNvPr>
            <p:cNvGrpSpPr/>
            <p:nvPr/>
          </p:nvGrpSpPr>
          <p:grpSpPr>
            <a:xfrm>
              <a:off x="561976" y="1716983"/>
              <a:ext cx="5386244" cy="3098135"/>
              <a:chOff x="561976" y="1716983"/>
              <a:chExt cx="5386244" cy="3098135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A5E9B9E2-DEC2-BA7C-4740-413C93E90FF4}"/>
                  </a:ext>
                </a:extLst>
              </p:cNvPr>
              <p:cNvGrpSpPr/>
              <p:nvPr/>
            </p:nvGrpSpPr>
            <p:grpSpPr>
              <a:xfrm>
                <a:off x="653160" y="1716983"/>
                <a:ext cx="5295060" cy="1223792"/>
                <a:chOff x="613608" y="1885657"/>
                <a:chExt cx="5295060" cy="1223792"/>
              </a:xfrm>
            </p:grpSpPr>
            <p:cxnSp>
              <p:nvCxnSpPr>
                <p:cNvPr id="233" name="Straight Connector 176"/>
                <p:cNvCxnSpPr>
                  <a:cxnSpLocks/>
                </p:cNvCxnSpPr>
                <p:nvPr/>
              </p:nvCxnSpPr>
              <p:spPr>
                <a:xfrm flipH="1">
                  <a:off x="3143263" y="2514117"/>
                  <a:ext cx="538148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矩形 49"/>
                <p:cNvSpPr/>
                <p:nvPr/>
              </p:nvSpPr>
              <p:spPr>
                <a:xfrm>
                  <a:off x="613608" y="2263448"/>
                  <a:ext cx="2440724" cy="8460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基于</a:t>
                  </a: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WebGL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开发的地图库、提供高性能的地理数据渲染、可视化服务</a:t>
                  </a:r>
                  <a:endPara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1087198" y="1885657"/>
                  <a:ext cx="1768879" cy="396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en-US" altLang="zh-CN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Mapbox GL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5" name="图片 4">
                  <a:extLst>
                    <a:ext uri="{FF2B5EF4-FFF2-40B4-BE49-F238E27FC236}">
                      <a16:creationId xmlns:a16="http://schemas.microsoft.com/office/drawing/2014/main" id="{CF9489CB-213A-3ADA-F7FF-4F5B458E7A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10441" y="2175931"/>
                  <a:ext cx="2198227" cy="594022"/>
                </a:xfrm>
                <a:prstGeom prst="rect">
                  <a:avLst/>
                </a:prstGeom>
              </p:spPr>
            </p:pic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AC9331F-8DB0-F342-2F5F-BD43D391ECB7}"/>
                  </a:ext>
                </a:extLst>
              </p:cNvPr>
              <p:cNvGrpSpPr/>
              <p:nvPr/>
            </p:nvGrpSpPr>
            <p:grpSpPr>
              <a:xfrm>
                <a:off x="561976" y="3607499"/>
                <a:ext cx="5144871" cy="1207619"/>
                <a:chOff x="561976" y="3607499"/>
                <a:chExt cx="5144871" cy="1207619"/>
              </a:xfrm>
            </p:grpSpPr>
            <p:cxnSp>
              <p:nvCxnSpPr>
                <p:cNvPr id="231" name="Straight Connector 176"/>
                <p:cNvCxnSpPr>
                  <a:cxnSpLocks/>
                </p:cNvCxnSpPr>
                <p:nvPr/>
              </p:nvCxnSpPr>
              <p:spPr>
                <a:xfrm flipH="1">
                  <a:off x="3067057" y="4129746"/>
                  <a:ext cx="653906" cy="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prstDash val="dash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矩形 51"/>
                <p:cNvSpPr/>
                <p:nvPr/>
              </p:nvSpPr>
              <p:spPr>
                <a:xfrm>
                  <a:off x="561976" y="3969117"/>
                  <a:ext cx="2274490" cy="8460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基于</a:t>
                  </a:r>
                  <a:r>
                    <a:rPr lang="en-US" altLang="zh-CN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OpenAI API</a:t>
                  </a:r>
                  <a:r>
                    <a:rPr lang="zh-CN" altLang="en-US" sz="1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开发大模型应用程序、历史机器人的实现</a:t>
                  </a:r>
                  <a:endPara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文本框 50"/>
                <p:cNvSpPr txBox="1"/>
                <p:nvPr/>
              </p:nvSpPr>
              <p:spPr>
                <a:xfrm>
                  <a:off x="921211" y="3607499"/>
                  <a:ext cx="1768879" cy="3965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  <a:spcBef>
                      <a:spcPct val="20000"/>
                    </a:spcBef>
                  </a:pPr>
                  <a:r>
                    <a:rPr lang="en-US" altLang="zh-CN" b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OpenAI API</a:t>
                  </a:r>
                  <a:endPara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692F4E33-5581-2291-529E-6B2B71710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49993" y="3881780"/>
                  <a:ext cx="1956854" cy="495932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4F9AC076-0D20-7982-A6AE-8076CE1EF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0B6A46-A40F-DCD0-722E-7403FF9A9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" name="矩形 27">
            <a:extLst>
              <a:ext uri="{FF2B5EF4-FFF2-40B4-BE49-F238E27FC236}">
                <a16:creationId xmlns:a16="http://schemas.microsoft.com/office/drawing/2014/main" id="{F0E576CC-F433-EAD1-B919-5637D7AFA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" name="矩形 28">
            <a:extLst>
              <a:ext uri="{FF2B5EF4-FFF2-40B4-BE49-F238E27FC236}">
                <a16:creationId xmlns:a16="http://schemas.microsoft.com/office/drawing/2014/main" id="{CE07B700-FE53-26C8-D5E6-2B5E66FE9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E64F4E-23BF-243A-13AA-9FC9CD5BB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457473"/>
            <a:ext cx="4883401" cy="370859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2A9A9A-4685-4DF7-3D22-794FC92FA1CD}"/>
              </a:ext>
            </a:extLst>
          </p:cNvPr>
          <p:cNvSpPr txBox="1"/>
          <p:nvPr/>
        </p:nvSpPr>
        <p:spPr>
          <a:xfrm>
            <a:off x="335279" y="5580185"/>
            <a:ext cx="4936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</a:t>
            </a:r>
            <a:r>
              <a:rPr lang="en-US" altLang="zh-CN"/>
              <a:t>Mapbox</a:t>
            </a:r>
            <a:r>
              <a:rPr lang="zh-CN" altLang="en-US"/>
              <a:t>提供的点聚合方法，加载大量数据点、避免因同时渲染大量点而造成的卡顿、且可视化效果更好。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F6BE08-D08B-EA89-0FEA-25CC70B29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95785"/>
            <a:ext cx="4265091" cy="492459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8D97C66-EC83-AEC8-4D5C-62185A73DA1F}"/>
              </a:ext>
            </a:extLst>
          </p:cNvPr>
          <p:cNvSpPr txBox="1"/>
          <p:nvPr/>
        </p:nvSpPr>
        <p:spPr>
          <a:xfrm>
            <a:off x="6216650" y="5702300"/>
            <a:ext cx="44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处理多边形、点数据。将数据库中的地理数据（</a:t>
            </a:r>
            <a:r>
              <a:rPr lang="en-US" altLang="zh-CN"/>
              <a:t>WKT</a:t>
            </a:r>
            <a:r>
              <a:rPr lang="zh-CN" altLang="en-US"/>
              <a:t>格式）转换为</a:t>
            </a:r>
            <a:r>
              <a:rPr lang="en-US" altLang="zh-CN"/>
              <a:t>GeoJSON</a:t>
            </a:r>
            <a:r>
              <a:rPr lang="zh-CN" altLang="en-US"/>
              <a:t>格式，供地图库加载</a:t>
            </a:r>
          </a:p>
        </p:txBody>
      </p:sp>
    </p:spTree>
    <p:extLst>
      <p:ext uri="{BB962C8B-B14F-4D97-AF65-F5344CB8AC3E}">
        <p14:creationId xmlns:p14="http://schemas.microsoft.com/office/powerpoint/2010/main" val="100226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3">
            <a:extLst>
              <a:ext uri="{FF2B5EF4-FFF2-40B4-BE49-F238E27FC236}">
                <a16:creationId xmlns:a16="http://schemas.microsoft.com/office/drawing/2014/main" id="{2AC1377C-40D5-DA0A-9BFB-B4E56768C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0858A4-AB25-FDB1-CDF7-A1FF73BA1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6" name="矩形 27">
            <a:extLst>
              <a:ext uri="{FF2B5EF4-FFF2-40B4-BE49-F238E27FC236}">
                <a16:creationId xmlns:a16="http://schemas.microsoft.com/office/drawing/2014/main" id="{A91BC178-BE44-C1B9-7D90-ED34AEAA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7" name="矩形 28">
            <a:extLst>
              <a:ext uri="{FF2B5EF4-FFF2-40B4-BE49-F238E27FC236}">
                <a16:creationId xmlns:a16="http://schemas.microsoft.com/office/drawing/2014/main" id="{66E2685D-5796-8551-D1CA-57B2A8ACA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E5B95F-53BA-FD7D-B0E7-6FEA45E6C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975" y="869165"/>
            <a:ext cx="4217200" cy="45650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148DD9-05F0-0B30-3957-37F1BAD5785F}"/>
              </a:ext>
            </a:extLst>
          </p:cNvPr>
          <p:cNvSpPr txBox="1"/>
          <p:nvPr/>
        </p:nvSpPr>
        <p:spPr>
          <a:xfrm>
            <a:off x="7033846" y="5601793"/>
            <a:ext cx="4032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编写加载图层接口，按照数据类型、历史地理数据起始时间从数据库中筛选。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159C19-3F12-9BEC-CA3C-77CFEFB79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9" y="1478339"/>
            <a:ext cx="5298830" cy="29988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E364BAF-8F04-5D88-793F-C1B9945A61C0}"/>
              </a:ext>
            </a:extLst>
          </p:cNvPr>
          <p:cNvSpPr txBox="1"/>
          <p:nvPr/>
        </p:nvSpPr>
        <p:spPr>
          <a:xfrm>
            <a:off x="896815" y="4788877"/>
            <a:ext cx="4859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利用后端编写的接口、实现分朝代、分数据类型加载历史地理数据</a:t>
            </a:r>
          </a:p>
        </p:txBody>
      </p:sp>
    </p:spTree>
    <p:extLst>
      <p:ext uri="{BB962C8B-B14F-4D97-AF65-F5344CB8AC3E}">
        <p14:creationId xmlns:p14="http://schemas.microsoft.com/office/powerpoint/2010/main" val="286659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8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9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915882B1-8C15-1E1F-F0D3-9BCC4B94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833073"/>
            <a:ext cx="4319905" cy="2289175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596CD1EB-FB99-027D-FB95-FF5D38869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4261215"/>
            <a:ext cx="4319905" cy="2289175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714B0F53-FB10-6507-977D-90C879E22ABD}"/>
              </a:ext>
            </a:extLst>
          </p:cNvPr>
          <p:cNvSpPr txBox="1"/>
          <p:nvPr/>
        </p:nvSpPr>
        <p:spPr>
          <a:xfrm>
            <a:off x="3041015" y="1157741"/>
            <a:ext cx="610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用户端：登录、注册功能、个人信息界面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C3782F1-5EEB-200B-5492-74A90959B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794" y="2071052"/>
            <a:ext cx="6571789" cy="3510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109728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5" name="矩形 94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2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09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DFDF1-62AB-092D-3801-3F5335C97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1" y="1097915"/>
            <a:ext cx="5273675" cy="28079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4CC5D8-AB93-4D0E-4178-6DBC14D3E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" y="4005580"/>
            <a:ext cx="5273675" cy="28079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E77A1B8-D266-A67F-5DB3-83229E7FD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20265"/>
            <a:ext cx="5273675" cy="280797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22EDE1-1CDC-133A-5B3C-E0D9EA851E0A}"/>
              </a:ext>
            </a:extLst>
          </p:cNvPr>
          <p:cNvSpPr txBox="1"/>
          <p:nvPr/>
        </p:nvSpPr>
        <p:spPr>
          <a:xfrm>
            <a:off x="4152900" y="482410"/>
            <a:ext cx="511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地图展示</a:t>
            </a:r>
            <a:r>
              <a:rPr lang="en-US" altLang="zh-CN" sz="2400" b="1"/>
              <a:t>——</a:t>
            </a:r>
            <a:r>
              <a:rPr lang="zh-CN" altLang="en-US" sz="2400" b="1"/>
              <a:t>历史地理界面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3"/>
          <p:cNvSpPr>
            <a:spLocks noChangeArrowheads="1"/>
          </p:cNvSpPr>
          <p:nvPr/>
        </p:nvSpPr>
        <p:spPr bwMode="auto">
          <a:xfrm>
            <a:off x="617219" y="420855"/>
            <a:ext cx="29507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lvl="0" defTabSz="1097280" fontAlgn="base">
              <a:spcAft>
                <a:spcPct val="0"/>
              </a:spcAft>
              <a:buNone/>
              <a:defRPr/>
            </a:pPr>
            <a:r>
              <a:rPr lang="zh-CN" altLang="en-US" sz="280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功能展示</a:t>
            </a:r>
            <a:endParaRPr lang="zh-CN" altLang="en-US" sz="2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0" y="495785"/>
            <a:ext cx="335280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4" name="矩形 27"/>
          <p:cNvSpPr>
            <a:spLocks noChangeArrowheads="1"/>
          </p:cNvSpPr>
          <p:nvPr/>
        </p:nvSpPr>
        <p:spPr bwMode="auto">
          <a:xfrm>
            <a:off x="38862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" name="矩形 28"/>
          <p:cNvSpPr>
            <a:spLocks noChangeArrowheads="1"/>
          </p:cNvSpPr>
          <p:nvPr/>
        </p:nvSpPr>
        <p:spPr bwMode="auto">
          <a:xfrm>
            <a:off x="495300" y="495785"/>
            <a:ext cx="66676" cy="373380"/>
          </a:xfrm>
          <a:prstGeom prst="rect">
            <a:avLst/>
          </a:prstGeom>
          <a:solidFill>
            <a:srgbClr val="BE3A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E72B16-56E4-E611-CD59-5235C212A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2126932"/>
            <a:ext cx="5188405" cy="2895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526A3C-D7FE-96EF-2BA4-250343E6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62" y="2126933"/>
            <a:ext cx="5273675" cy="28959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2E3BCC1-51B3-96BE-CC89-8BECF1CD313F}"/>
              </a:ext>
            </a:extLst>
          </p:cNvPr>
          <p:cNvSpPr txBox="1"/>
          <p:nvPr/>
        </p:nvSpPr>
        <p:spPr>
          <a:xfrm>
            <a:off x="3683000" y="1267216"/>
            <a:ext cx="5568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地图展示</a:t>
            </a:r>
            <a:r>
              <a:rPr lang="en-US" altLang="zh-CN" sz="2400" b="1"/>
              <a:t>——</a:t>
            </a:r>
            <a:r>
              <a:rPr lang="zh-CN" altLang="en-US" sz="2400" b="1"/>
              <a:t>专题地图、历史文档界面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32C8D1-1A89-27CD-DCC2-B4746CC3434F}"/>
              </a:ext>
            </a:extLst>
          </p:cNvPr>
          <p:cNvSpPr txBox="1"/>
          <p:nvPr/>
        </p:nvSpPr>
        <p:spPr>
          <a:xfrm>
            <a:off x="1279070" y="5454650"/>
            <a:ext cx="518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提供徐州历史边界变化动画展示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B2AA70E-0120-DB60-0293-1E275695676A}"/>
              </a:ext>
            </a:extLst>
          </p:cNvPr>
          <p:cNvSpPr txBox="1"/>
          <p:nvPr/>
        </p:nvSpPr>
        <p:spPr>
          <a:xfrm>
            <a:off x="7533820" y="5395501"/>
            <a:ext cx="518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提供淮海战役历史资料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460</Words>
  <Application>Microsoft Office PowerPoint</Application>
  <PresentationFormat>宽屏</PresentationFormat>
  <Paragraphs>58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等线</vt:lpstr>
      <vt:lpstr>等线 Light</vt:lpstr>
      <vt:lpstr>华文细黑</vt:lpstr>
      <vt:lpstr>宋体</vt:lpstr>
      <vt:lpstr>微软雅黑</vt:lpstr>
      <vt:lpstr>Arial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</dc:creator>
  <cp:keywords>更多精品：http:/shop60904275.taobao.com</cp:keywords>
  <dc:description>更多精品：http://shop60904275.taobao.com</dc:description>
  <cp:lastModifiedBy>骁 马</cp:lastModifiedBy>
  <cp:revision>98</cp:revision>
  <dcterms:created xsi:type="dcterms:W3CDTF">2018-06-06T02:26:00Z</dcterms:created>
  <dcterms:modified xsi:type="dcterms:W3CDTF">2024-02-24T07:55:53Z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  <property fmtid="{D5CDD505-2E9C-101B-9397-08002B2CF9AE}" pid="3" name="KSORubyTemplateID">
    <vt:lpwstr>8</vt:lpwstr>
  </property>
</Properties>
</file>